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6858000" cx="9144000"/>
  <p:notesSz cx="7315200" cy="9601200"/>
  <p:embeddedFontLst>
    <p:embeddedFont>
      <p:font typeface="Arial Black"/>
      <p:regular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5" roundtripDataSignature="AMtx7mgszvvCADsPNDN+8Um4msvCe8dW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customschemas.google.com/relationships/presentationmetadata" Target="metadata"/><Relationship Id="rId12" Type="http://schemas.openxmlformats.org/officeDocument/2006/relationships/slide" Target="slides/slide7.xml"/><Relationship Id="rId34" Type="http://schemas.openxmlformats.org/officeDocument/2006/relationships/font" Target="fonts/ArialBlack-regular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587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95" name="Google Shape;95;p1:notes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589d97b41e_1_4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g2589d97b41e_1_4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61" name="Google Shape;161;g2589d97b41e_1_4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89d97b41e_1_93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589d97b41e_1_93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70" name="Google Shape;170;g2589d97b41e_1_93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589d97b41e_1_99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g2589d97b41e_1_99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77" name="Google Shape;177;g2589d97b41e_1_99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589d97b41e_1_105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2589d97b41e_1_105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86" name="Google Shape;186;g2589d97b41e_1_105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589d97b41e_1_111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g2589d97b41e_1_111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93" name="Google Shape;193;g2589d97b41e_1_111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589d97b41e_1_11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g2589d97b41e_1_11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04" name="Google Shape;204;g2589d97b41e_1_11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e4b359c5f5_0_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1e4b359c5f5_0_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11" name="Google Shape;211;g1e4b359c5f5_0_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e4b359c5f5_0_1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g1e4b359c5f5_0_1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18" name="Google Shape;218;g1e4b359c5f5_0_1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e4caeb1a0d_0_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1e4caeb1a0d_0_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25" name="Google Shape;225;g1e4caeb1a0d_0_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e4caeb1a0d_0_1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g1e4caeb1a0d_0_1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31" name="Google Shape;231;g1e4caeb1a0d_0_1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05" name="Google Shape;105;p3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e4caeb1a0d_0_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g1e4caeb1a0d_0_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38" name="Google Shape;238;g1e4caeb1a0d_0_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e4caeb1a0d_0_2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g1e4caeb1a0d_0_2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46" name="Google Shape;246;g1e4caeb1a0d_0_2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e4caeb1a0d_0_2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1e4caeb1a0d_0_2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52" name="Google Shape;252;g1e4caeb1a0d_0_2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e4caeb1a0d_0_51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1e4caeb1a0d_0_51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59" name="Google Shape;259;g1e4caeb1a0d_0_51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e4caeb1a0d_0_39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g1e4caeb1a0d_0_39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65" name="Google Shape;265;g1e4caeb1a0d_0_39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e4caeb1a0d_0_5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g1e4caeb1a0d_0_5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71" name="Google Shape;271;g1e4caeb1a0d_0_5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e4caeb1a0d_0_63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1e4caeb1a0d_0_63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78" name="Google Shape;278;g1e4caeb1a0d_0_63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4caeb1a0d_0_69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1e4caeb1a0d_0_69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85" name="Google Shape;285;g1e4caeb1a0d_0_69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e4caeb1a0d_0_3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1e4caeb1a0d_0_3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92" name="Google Shape;292;g1e4caeb1a0d_0_3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89d97b41e_1_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2589d97b41e_1_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12" name="Google Shape;112;g2589d97b41e_1_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589d97b41e_1_8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g2589d97b41e_1_8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19" name="Google Shape;119;g2589d97b41e_1_8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589d97b41e_1_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g2589d97b41e_1_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26" name="Google Shape;126;g2589d97b41e_1_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589d97b41e_1_81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2589d97b41e_1_81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33" name="Google Shape;133;g2589d97b41e_1_81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589d97b41e_1_3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g2589d97b41e_1_3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40" name="Google Shape;140;g2589d97b41e_1_3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589d97b41e_1_4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g2589d97b41e_1_4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47" name="Google Shape;147;g2589d97b41e_1_4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89d97b41e_1_5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2589d97b41e_1_5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154" name="Google Shape;154;g2589d97b41e_1_5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á snímka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457200" y="1626915"/>
            <a:ext cx="7772400" cy="31736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6000"/>
              <a:buFont typeface="Arial Black"/>
              <a:buNone/>
              <a:defRPr sz="60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Logo&#10;&#10;Description automatically generated" id="26" name="Google Shape;2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8575" y="107926"/>
            <a:ext cx="1286662" cy="128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zvislý text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 rot="5400000">
            <a:off x="2080419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vislý nadpis a text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 rot="5400000">
            <a:off x="5157391" y="2596754"/>
            <a:ext cx="500141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7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lavička sekcie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7200"/>
              <a:buFont typeface="Arial Black"/>
              <a:buNone/>
              <a:defRPr b="0" sz="72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sz="20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anie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9"/>
          <p:cNvSpPr txBox="1"/>
          <p:nvPr>
            <p:ph idx="3" type="body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4" type="body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2" name="Google Shape;52;p9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n nadpis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a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popisom" type="objTx">
  <p:cSld name="OBJECT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idx="1" type="body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12"/>
          <p:cNvSpPr txBox="1"/>
          <p:nvPr>
            <p:ph idx="2" type="body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12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2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2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ok s popisom" showMasterSp="0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/>
          <p:nvPr>
            <p:ph idx="2" type="pic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4" name="Google Shape;74;p13"/>
          <p:cNvSpPr txBox="1"/>
          <p:nvPr>
            <p:ph idx="1" type="body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3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400"/>
              <a:buFont typeface="Arial Black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b="0" i="0" sz="3600" u="none" cap="none" strike="noStrike">
                <a:solidFill>
                  <a:srgbClr val="66C0C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C6E4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&#10;&#10;Description automatically generated" id="17" name="Google Shape;17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308304" y="-1"/>
            <a:ext cx="1576933" cy="157693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oa.inapp.org/xmlui/handle/20.500.12916/389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/>
          <p:nvPr>
            <p:ph type="ctrTitle"/>
          </p:nvPr>
        </p:nvSpPr>
        <p:spPr>
          <a:xfrm>
            <a:off x="357158" y="2786058"/>
            <a:ext cx="8072400" cy="129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 xmlns:a="http://schemas.openxmlformats.org/drawingml/2006/main">
              <a:rPr b="1" lang="sk" sz="2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Zlepšenie zručností a kompetencií mladých ľudí v sociálnom podnikaní prostredníctvom virtuálnej reality</a:t>
            </a:r>
            <a:endParaRPr xmlns:a="http://schemas.openxmlformats.org/drawingml/2006/main" b="1" sz="2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 xmlns:a="http://schemas.openxmlformats.org/drawingml/2006/main">
              <a:t/>
            </a:r>
            <a:endParaRPr xmlns:a="http://schemas.openxmlformats.org/drawingml/2006/main"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/>
          <p:nvPr>
            <p:ph idx="1" type="subTitle"/>
          </p:nvPr>
        </p:nvSpPr>
        <p:spPr>
          <a:xfrm>
            <a:off x="642910" y="4000504"/>
            <a:ext cx="7283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 xmlns:a="http://schemas.openxmlformats.org/drawingml/2006/main">
              <a:rPr lang="sk"/>
              <a:t> </a:t>
            </a:r>
            <a:endParaRPr xmlns:a="http://schemas.openxmlformats.org/drawingml/2006/main"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844" y="285728"/>
            <a:ext cx="1928826" cy="5497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14282" y="785795"/>
            <a:ext cx="363763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rPr b="1" i="0" lang="sk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ERASMUS + ERASMUS KÓDY</a:t>
            </a:r>
            <a:endParaRPr xmlns:a="http://schemas.openxmlformats.org/drawingml/2006/main" b="0" i="0" sz="105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3404275" y="4210500"/>
            <a:ext cx="3716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2700" u="none" cap="none" strike="noStrike">
              <a:solidFill>
                <a:srgbClr val="398F9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2358000" y="3728850"/>
            <a:ext cx="4070700" cy="16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 xmlns:a="http://schemas.openxmlformats.org/drawingml/2006/main">
              <a:rPr b="1" i="0" lang="sk" sz="3100" u="none" cap="none" strike="noStrike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Sociálna ekonomika</a:t>
            </a:r>
            <a:endParaRPr xmlns:a="http://schemas.openxmlformats.org/drawingml/2006/main" b="1" i="0" sz="3100" u="none" cap="none" strike="noStrike">
              <a:solidFill>
                <a:srgbClr val="66C0C4"/>
              </a:solidFill>
              <a:latin typeface="Arial"/>
              <a:ea typeface="Arial"/>
              <a:cs typeface="Arial"/>
              <a:sym typeface="Arial"/>
            </a:endParaRPr>
          </a:p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589d97b41e_1_46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2800"/>
              <a:t>Aký je rozdiel medzi sociálnym podnikom a tradičným podnikom?</a:t>
            </a:r>
            <a:endParaRPr xmlns:a="http://schemas.openxmlformats.org/drawingml/2006/main" sz="2800"/>
          </a:p>
        </p:txBody>
      </p:sp>
      <p:sp>
        <p:nvSpPr>
          <p:cNvPr id="164" name="Google Shape;164;g2589d97b41e_1_46"/>
          <p:cNvSpPr txBox="1"/>
          <p:nvPr>
            <p:ph idx="1" type="body"/>
          </p:nvPr>
        </p:nvSpPr>
        <p:spPr>
          <a:xfrm>
            <a:off x="457200" y="1667375"/>
            <a:ext cx="8686800" cy="47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pic>
        <p:nvPicPr>
          <p:cNvPr id="165" name="Google Shape;165;g2589d97b41e_1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6191" y="1667363"/>
            <a:ext cx="4633934" cy="454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2589d97b41e_1_46"/>
          <p:cNvSpPr/>
          <p:nvPr/>
        </p:nvSpPr>
        <p:spPr>
          <a:xfrm>
            <a:off x="710400" y="2730000"/>
            <a:ext cx="2272800" cy="21246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89d97b41e_1_93"/>
          <p:cNvSpPr txBox="1"/>
          <p:nvPr>
            <p:ph type="title"/>
          </p:nvPr>
        </p:nvSpPr>
        <p:spPr>
          <a:xfrm>
            <a:off x="1758200" y="172893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t/>
            </a:r>
            <a:endParaRPr xmlns:a="http://schemas.openxmlformats.org/drawingml/2006/main" sz="2000">
              <a:solidFill>
                <a:srgbClr val="66C0C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xmlns:a="http://schemas.openxmlformats.org/drawingml/2006/main" indent="0" lvl="0" marL="0" rtl="0" 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sk" sz="2000">
                <a:solidFill>
                  <a:srgbClr val="66C0C4"/>
                </a:solidFill>
              </a:rPr>
              <a:t>Organizácie sociálnej ekonomiky sa od tradičných podnikov odlišujú niekoľkými charakteristikami:</a:t>
            </a:r>
            <a:endParaRPr xmlns:a="http://schemas.openxmlformats.org/drawingml/2006/main" sz="2000"/>
          </a:p>
        </p:txBody>
      </p:sp>
      <p:sp>
        <p:nvSpPr>
          <p:cNvPr id="173" name="Google Shape;173;g2589d97b41e_1_93"/>
          <p:cNvSpPr txBox="1"/>
          <p:nvPr>
            <p:ph idx="1" type="body"/>
          </p:nvPr>
        </p:nvSpPr>
        <p:spPr>
          <a:xfrm>
            <a:off x="457200" y="173057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Rozvíjajú sa zdola nahor, vznikajú v rámci miestnych komunít ako reakcia na spoločné potreby alebo príležitosti, ktoré uznávajú občania.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Aktívne zapájajú dobrovoľníkov, ktorí zohrávajú významnú úlohu v počiatočnej fáze založenia podniku. Angažovanosť dobrovoľníkov pomáha vytvárať pocit spolupatričnosti a upevňovať vzťah medzi organizáciou a komunitou.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/>
              <a:t>Ekonomickým krízam čelia vďaka princípom, hodnotám a praktikám založeným na participácii, demokracii a solidarite.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89d97b41e_1_99"/>
          <p:cNvSpPr txBox="1"/>
          <p:nvPr>
            <p:ph type="title"/>
          </p:nvPr>
        </p:nvSpPr>
        <p:spPr>
          <a:xfrm>
            <a:off x="1855700" y="-615200"/>
            <a:ext cx="5093100" cy="1613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t/>
            </a:r>
            <a:endParaRPr xmlns:a="http://schemas.openxmlformats.org/drawingml/2006/main" sz="180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t/>
            </a:r>
            <a:endParaRPr xmlns:a="http://schemas.openxmlformats.org/drawingml/2006/main" sz="200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2000"/>
              <a:t>Sociálne podniky sa líšia od tradičných podnikov z hľadiska sociálneho účelu, štruktúry a prevádzkového riadenia</a:t>
            </a:r>
            <a:endParaRPr xmlns:a="http://schemas.openxmlformats.org/drawingml/2006/main" sz="2000"/>
          </a:p>
        </p:txBody>
      </p:sp>
      <p:sp>
        <p:nvSpPr>
          <p:cNvPr id="180" name="Google Shape;180;g2589d97b41e_1_99"/>
          <p:cNvSpPr txBox="1"/>
          <p:nvPr>
            <p:ph idx="1" type="body"/>
          </p:nvPr>
        </p:nvSpPr>
        <p:spPr>
          <a:xfrm>
            <a:off x="477375" y="18333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/>
          </a:p>
          <a:p>
            <a:pPr xmlns:a="http://schemas.openxmlformats.org/drawingml/2006/main" indent="0" lvl="0" marL="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1800"/>
              <a:t>Sociálne podniky zdôrazňujú zapojenie komunity a spoluprácu so zainteresovanými stranami, čím si u nich budujú dôveru a podporujú </a:t>
            </a:r>
            <a:r xmlns:a="http://schemas.openxmlformats.org/drawingml/2006/main">
              <a:rPr i="1" lang="sk" sz="1800" u="sng"/>
              <a:t>sociálne začlenenie a vytváranie pracovných miest.</a:t>
            </a:r>
            <a:endParaRPr xmlns:a="http://schemas.openxmlformats.org/drawingml/2006/main" i="1" sz="1800" u="sng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i="1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sz="180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180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1800"/>
              <a:t>Sociálne podniky ponúkajú mnohé výhody, ako je udržateľný rozvoj miestnych komunít, vytváranie sociálnej hodnoty a podpora sociálnych inovácií. Často sa zameriavajú</a:t>
            </a:r>
            <a:r xmlns:a="http://schemas.openxmlformats.org/drawingml/2006/main">
              <a:rPr b="0" lang="sk" sz="1800"/>
              <a:t> </a:t>
            </a:r>
            <a:r xmlns:a="http://schemas.openxmlformats.org/drawingml/2006/main">
              <a:rPr i="1" lang="sk" sz="1800" u="sng"/>
              <a:t>o znižovaní chudoby, ochrane životného prostredia a podpore kultúry.</a:t>
            </a:r>
            <a:endParaRPr xmlns:a="http://schemas.openxmlformats.org/drawingml/2006/main" i="1" sz="1800" u="sng"/>
          </a:p>
        </p:txBody>
      </p:sp>
      <p:sp>
        <p:nvSpPr>
          <p:cNvPr id="181" name="Google Shape;181;g2589d97b41e_1_99"/>
          <p:cNvSpPr/>
          <p:nvPr/>
        </p:nvSpPr>
        <p:spPr>
          <a:xfrm>
            <a:off x="4279450" y="1220375"/>
            <a:ext cx="484200" cy="9681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2589d97b41e_1_99"/>
          <p:cNvSpPr/>
          <p:nvPr/>
        </p:nvSpPr>
        <p:spPr>
          <a:xfrm>
            <a:off x="4279450" y="3283975"/>
            <a:ext cx="484200" cy="9681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589d97b41e_1_105"/>
          <p:cNvSpPr txBox="1"/>
          <p:nvPr>
            <p:ph type="title"/>
          </p:nvPr>
        </p:nvSpPr>
        <p:spPr>
          <a:xfrm>
            <a:off x="1583400" y="363075"/>
            <a:ext cx="54417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 xmlns:a="http://schemas.openxmlformats.org/drawingml/2006/main">
              <a:rPr lang="sk" sz="2500"/>
              <a:t>Aké finančné nástroje využívajú sociálne podniky na rozvoj svojej činnosti?</a:t>
            </a:r>
            <a:endParaRPr xmlns:a="http://schemas.openxmlformats.org/drawingml/2006/main" sz="25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 xmlns:a="http://schemas.openxmlformats.org/drawingml/2006/main">
              <a:t/>
            </a:r>
            <a:endParaRPr xmlns:a="http://schemas.openxmlformats.org/drawingml/2006/main" sz="2500"/>
          </a:p>
        </p:txBody>
      </p:sp>
      <p:sp>
        <p:nvSpPr>
          <p:cNvPr id="189" name="Google Shape;189;g2589d97b41e_1_105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rPr b="0" lang="sk" sz="3400"/>
              <a:t>Najčastejšie ide o </a:t>
            </a:r>
            <a:r xmlns:a="http://schemas.openxmlformats.org/drawingml/2006/main">
              <a:rPr i="1" lang="sk" sz="3400"/>
              <a:t>crowdfunding, mikropôžičky, sociálne investície a európske fondy.</a:t>
            </a:r>
            <a:endParaRPr xmlns:a="http://schemas.openxmlformats.org/drawingml/2006/main" i="1" sz="3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t/>
            </a:r>
            <a:endParaRPr xmlns:a="http://schemas.openxmlformats.org/drawingml/2006/main" i="1" sz="3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t/>
            </a:r>
            <a:endParaRPr xmlns:a="http://schemas.openxmlformats.org/drawingml/2006/main" sz="3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t/>
            </a:r>
            <a:endParaRPr xmlns:a="http://schemas.openxmlformats.org/drawingml/2006/main" b="0" sz="3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rPr b="0" lang="sk" sz="3400"/>
              <a:t>Sociálne podniky sú inovatívnou formou podnikania, ktorá spája sociálne ciele so snahou o zisk a </a:t>
            </a:r>
            <a:r xmlns:a="http://schemas.openxmlformats.org/drawingml/2006/main">
              <a:rPr lang="sk" sz="3400"/>
              <a:t>ciele trvalo udržateľného rozvoja.</a:t>
            </a:r>
            <a:endParaRPr xmlns:a="http://schemas.openxmlformats.org/drawingml/2006/main" sz="3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t/>
            </a:r>
            <a:endParaRPr xmlns:a="http://schemas.openxmlformats.org/drawingml/2006/main" b="0" sz="3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t/>
            </a:r>
            <a:endParaRPr xmlns:a="http://schemas.openxmlformats.org/drawingml/2006/main" b="0" sz="3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 xmlns:a="http://schemas.openxmlformats.org/drawingml/2006/main">
              <a:rPr b="0" lang="sk" sz="3400"/>
              <a:t>Sociálne podniky sú vďaka svojmu sociálnemu poslaniu schopné reagovať na potreby komunity </a:t>
            </a:r>
            <a:r xmlns:a="http://schemas.openxmlformats.org/drawingml/2006/main">
              <a:rPr i="1" lang="sk" sz="3400"/>
              <a:t>vytváraním sociálnej </a:t>
            </a:r>
            <a:r xmlns:a="http://schemas.openxmlformats.org/drawingml/2006/main">
              <a:rPr lang="sk" sz="3400"/>
              <a:t>hodnoty </a:t>
            </a:r>
            <a:r xmlns:a="http://schemas.openxmlformats.org/drawingml/2006/main">
              <a:rPr i="1" lang="sk" sz="3400"/>
              <a:t>.</a:t>
            </a:r>
            <a:endParaRPr xmlns:a="http://schemas.openxmlformats.org/drawingml/2006/main" i="1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589d97b41e_1_111"/>
          <p:cNvSpPr txBox="1"/>
          <p:nvPr>
            <p:ph type="title"/>
          </p:nvPr>
        </p:nvSpPr>
        <p:spPr>
          <a:xfrm>
            <a:off x="2269175" y="262199"/>
            <a:ext cx="4140600" cy="1131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i="1" lang="sk" sz="3000" u="sng"/>
              <a:t>Formy sociálnej organizácie</a:t>
            </a:r>
            <a:endParaRPr xmlns:a="http://schemas.openxmlformats.org/drawingml/2006/main" i="1" sz="3000" u="sng"/>
          </a:p>
        </p:txBody>
      </p:sp>
      <p:sp>
        <p:nvSpPr>
          <p:cNvPr id="196" name="Google Shape;196;g2589d97b41e_1_111"/>
          <p:cNvSpPr txBox="1"/>
          <p:nvPr>
            <p:ph idx="1" type="body"/>
          </p:nvPr>
        </p:nvSpPr>
        <p:spPr>
          <a:xfrm>
            <a:off x="406775" y="17828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Organizácie sociálnej ekonomiky môžu byť rôznorodé a každá má svoje vlastné charakteristiky a účely. Najbežnejšie typy družstevných a sociálno-ekonomických organizácií sú: družstvá, združenia, nadácie a sociálne podniky.</a:t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sk">
                <a:solidFill>
                  <a:srgbClr val="398F98"/>
                </a:solidFill>
              </a:rPr>
              <a:t>Družstevný</a:t>
            </a:r>
            <a:r xmlns:a="http://schemas.openxmlformats.org/drawingml/2006/main">
              <a:rPr lang="sk">
                <a:solidFill>
                  <a:srgbClr val="398F98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</a:t>
            </a:r>
            <a:r xmlns:a="http://schemas.openxmlformats.org/drawingml/2006/main">
              <a:rPr lang="sk">
                <a:solidFill>
                  <a:srgbClr val="398F98"/>
                </a:solidFill>
              </a:rPr>
              <a:t>    </a:t>
            </a:r>
            <a:r xmlns:a="http://schemas.openxmlformats.org/drawingml/2006/main">
              <a:rPr lang="sk" sz="1800">
                <a:solidFill>
                  <a:srgbClr val="398F98"/>
                </a:solidFill>
              </a:rPr>
              <a:t>Nadácia</a:t>
            </a:r>
            <a:endParaRPr xmlns:a="http://schemas.openxmlformats.org/drawingml/2006/main" b="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>
                <a:solidFill>
                  <a:srgbClr val="398F98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</a:t>
            </a:r>
            <a:r xmlns:a="http://schemas.openxmlformats.org/drawingml/2006/main">
              <a:rPr lang="sk">
                <a:solidFill>
                  <a:srgbClr val="398F98"/>
                </a:solidFill>
              </a:rPr>
              <a:t>združenia</a:t>
            </a:r>
            <a:endParaRPr xmlns:a="http://schemas.openxmlformats.org/drawingml/2006/main">
              <a:solidFill>
                <a:srgbClr val="398F98"/>
              </a:solidFill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398F9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398F9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2589d97b41e_1_111"/>
          <p:cNvSpPr/>
          <p:nvPr/>
        </p:nvSpPr>
        <p:spPr>
          <a:xfrm>
            <a:off x="5799050" y="3338225"/>
            <a:ext cx="30300" cy="211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2589d97b41e_1_111"/>
          <p:cNvSpPr/>
          <p:nvPr/>
        </p:nvSpPr>
        <p:spPr>
          <a:xfrm>
            <a:off x="6494925" y="4757175"/>
            <a:ext cx="968100" cy="8331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2589d97b41e_1_111"/>
          <p:cNvSpPr/>
          <p:nvPr/>
        </p:nvSpPr>
        <p:spPr>
          <a:xfrm>
            <a:off x="850525" y="4528275"/>
            <a:ext cx="968100" cy="8331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2589d97b41e_1_111"/>
          <p:cNvSpPr/>
          <p:nvPr/>
        </p:nvSpPr>
        <p:spPr>
          <a:xfrm>
            <a:off x="3892925" y="3852575"/>
            <a:ext cx="383400" cy="7866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589d97b41e_1_117"/>
          <p:cNvSpPr txBox="1"/>
          <p:nvPr>
            <p:ph type="title"/>
          </p:nvPr>
        </p:nvSpPr>
        <p:spPr>
          <a:xfrm>
            <a:off x="3197050" y="453825"/>
            <a:ext cx="3485100" cy="1040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u="sng"/>
              <a:t>združenia</a:t>
            </a:r>
            <a:r xmlns:a="http://schemas.openxmlformats.org/drawingml/2006/main">
              <a:rPr lang="sk"/>
              <a:t> </a:t>
            </a:r>
            <a:endParaRPr xmlns:a="http://schemas.openxmlformats.org/drawingml/2006/main"/>
          </a:p>
        </p:txBody>
      </p:sp>
      <p:sp>
        <p:nvSpPr>
          <p:cNvPr id="207" name="Google Shape;207;g2589d97b41e_1_117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-4064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 xmlns:a="http://schemas.openxmlformats.org/drawingml/2006/main">
              <a:rPr lang="sk" sz="2800"/>
              <a:t>Združenia sú organizácie, ktoré združujú svojich členov okolo spoločného cieľa.</a:t>
            </a:r>
            <a:endParaRPr xmlns:a="http://schemas.openxmlformats.org/drawingml/2006/main" sz="2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800"/>
          </a:p>
          <a:p>
            <a:pPr xmlns:a="http://schemas.openxmlformats.org/drawingml/2006/main" indent="-4064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 xmlns:a="http://schemas.openxmlformats.org/drawingml/2006/main">
              <a:rPr lang="sk" sz="2800"/>
              <a:t>Tento cieľ môže mať sociálny, kultúrny, vzdelávací, politický alebo ekonomický charakter.</a:t>
            </a:r>
            <a:endParaRPr xmlns:a="http://schemas.openxmlformats.org/drawingml/2006/main" sz="28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e4b359c5f5_0_8"/>
          <p:cNvSpPr txBox="1"/>
          <p:nvPr>
            <p:ph type="title"/>
          </p:nvPr>
        </p:nvSpPr>
        <p:spPr>
          <a:xfrm>
            <a:off x="558050" y="-1632382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14" name="Google Shape;214;g1e4b359c5f5_0_8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600"/>
              <a:t>Vo všeobecnosti sú združenia organizáciami, ktoré podporujú blaho spoločnosti tým, že svojim členom ponúkajú </a:t>
            </a:r>
            <a:r xmlns:a="http://schemas.openxmlformats.org/drawingml/2006/main">
              <a:rPr i="1" lang="sk" sz="2600" u="sng"/>
              <a:t>príležitosť na aktívnu účasť a dobrovoľnú angažovanosť.</a:t>
            </a:r>
            <a:endParaRPr xmlns:a="http://schemas.openxmlformats.org/drawingml/2006/main" i="1" sz="2600" u="sng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6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600"/>
              <a:t>Vďaka svojej flexibilite a schopnosti prispôsobiť sa potrebám komunity zohrávajú združenia zásadnú úlohu pri podpore a propagácii spoločenských a kultúrnych aktivít.</a:t>
            </a:r>
            <a:endParaRPr xmlns:a="http://schemas.openxmlformats.org/drawingml/2006/main" sz="26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e4b359c5f5_0_14"/>
          <p:cNvSpPr txBox="1"/>
          <p:nvPr>
            <p:ph type="title"/>
          </p:nvPr>
        </p:nvSpPr>
        <p:spPr>
          <a:xfrm>
            <a:off x="2037225" y="473998"/>
            <a:ext cx="42111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lang="sk">
                <a:solidFill>
                  <a:srgbClr val="66C0C4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 xmlns:a="http://schemas.openxmlformats.org/drawingml/2006/main">
              <a:rPr lang="sk">
                <a:solidFill>
                  <a:srgbClr val="66C0C4"/>
                </a:solidFill>
              </a:rPr>
              <a:t> </a:t>
            </a:r>
            <a:r xmlns:a="http://schemas.openxmlformats.org/drawingml/2006/main">
              <a:rPr lang="sk" u="sng">
                <a:solidFill>
                  <a:srgbClr val="66C0C4"/>
                </a:solidFill>
              </a:rPr>
              <a:t>Družstvá</a:t>
            </a:r>
            <a:endParaRPr xmlns:a="http://schemas.openxmlformats.org/drawingml/2006/main" u="sng">
              <a:solidFill>
                <a:srgbClr val="66C0C4"/>
              </a:solidFill>
            </a:endParaRPr>
          </a:p>
        </p:txBody>
      </p:sp>
      <p:sp>
        <p:nvSpPr>
          <p:cNvPr id="221" name="Google Shape;221;g1e4b359c5f5_0_14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-4064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 xmlns:a="http://schemas.openxmlformats.org/drawingml/2006/main">
              <a:rPr lang="sk" sz="2800"/>
              <a:t>Družstvá sú organizácie vlastnené a prevádzkované členmi, ktorí sa podieľajú na riadení organizácie a jej hospodárskej činnosti.</a:t>
            </a:r>
            <a:endParaRPr xmlns:a="http://schemas.openxmlformats.org/drawingml/2006/main" sz="2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800"/>
          </a:p>
          <a:p>
            <a:pPr xmlns:a="http://schemas.openxmlformats.org/drawingml/2006/main" indent="-4064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 xmlns:a="http://schemas.openxmlformats.org/drawingml/2006/main">
              <a:rPr lang="sk" sz="2800"/>
              <a:t>Spájajú ekonomické ciele so sociálnymi a komunitnými cieľmi.</a:t>
            </a:r>
            <a:endParaRPr xmlns:a="http://schemas.openxmlformats.org/drawingml/2006/main" sz="2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e4caeb1a0d_0_2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3000"/>
              <a:t>Na rozdiel od tradičných podnikov, družstvá sociálnej ekonomiky kladú do centra záujmu záujem svojich členov a komunity, </a:t>
            </a:r>
            <a:r xmlns:a="http://schemas.openxmlformats.org/drawingml/2006/main">
              <a:rPr i="1" lang="sk" sz="3000" u="sng"/>
              <a:t>a nie maximalizáciu zisku.</a:t>
            </a:r>
            <a:endParaRPr xmlns:a="http://schemas.openxmlformats.org/drawingml/2006/main" i="1" sz="3000" u="sng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30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3000"/>
              <a:t>Sú orientovaní </a:t>
            </a:r>
            <a:r xmlns:a="http://schemas.openxmlformats.org/drawingml/2006/main">
              <a:rPr i="1" lang="sk" sz="3000" u="sng"/>
              <a:t>na vytváranie hodnôt </a:t>
            </a:r>
            <a:r xmlns:a="http://schemas.openxmlformats.org/drawingml/2006/main">
              <a:rPr lang="sk" sz="3000"/>
              <a:t>pre svojich členov a pre komunitu, v ktorej pôsobia.</a:t>
            </a:r>
            <a:endParaRPr xmlns:a="http://schemas.openxmlformats.org/drawingml/2006/main" sz="30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e4caeb1a0d_0_14"/>
          <p:cNvSpPr txBox="1"/>
          <p:nvPr>
            <p:ph type="title"/>
          </p:nvPr>
        </p:nvSpPr>
        <p:spPr>
          <a:xfrm>
            <a:off x="2561675" y="494173"/>
            <a:ext cx="3686700" cy="103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>
                <a:latin typeface="Calibri"/>
                <a:ea typeface="Calibri"/>
                <a:cs typeface="Calibri"/>
                <a:sym typeface="Calibri"/>
              </a:rPr>
              <a:t>     </a:t>
            </a:r>
            <a:r xmlns:a="http://schemas.openxmlformats.org/drawingml/2006/main">
              <a:rPr lang="sk" sz="3400" u="sng"/>
              <a:t>základy</a:t>
            </a:r>
            <a:endParaRPr xmlns:a="http://schemas.openxmlformats.org/drawingml/2006/main" sz="3400" u="sng"/>
          </a:p>
        </p:txBody>
      </p:sp>
      <p:sp>
        <p:nvSpPr>
          <p:cNvPr id="234" name="Google Shape;234;g1e4caeb1a0d_0_14"/>
          <p:cNvSpPr txBox="1"/>
          <p:nvPr>
            <p:ph idx="1" type="body"/>
          </p:nvPr>
        </p:nvSpPr>
        <p:spPr>
          <a:xfrm>
            <a:off x="658925" y="173242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-355600" lvl="0" marL="45720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000"/>
              <a:buChar char="❖"/>
            </a:pPr>
            <a:r xmlns:a="http://schemas.openxmlformats.org/drawingml/2006/main">
              <a:rPr lang="sk"/>
              <a:t>Nadácie sú neziskové organizácie, ktorých účelom je podporovať a propagovať sociálne, kultúrne, vedecké alebo vzdelávacie účely. Na rozdiel od združení nemajú členov, ale riadi ich predstavenstvo alebo výkonný výbor.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❖"/>
            </a:pPr>
            <a:r xmlns:a="http://schemas.openxmlformats.org/drawingml/2006/main">
              <a:rPr lang="sk"/>
              <a:t>Pracujú pre spoločné dobro, financujú projekty a organizácie, ktoré propagujú kultúru, vedu, vzdelávanie a podporujú ľudí v ťažkostiach.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❖"/>
            </a:pPr>
            <a:r xmlns:a="http://schemas.openxmlformats.org/drawingml/2006/main">
              <a:rPr lang="sk"/>
              <a:t>Vďaka svojej schopnosti poskytovať dlhodobú finančnú podporu môžu mať nadácie významný vplyv na spoločnosť a ciele, ktoré podporujú.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/>
          <p:nvPr>
            <p:ph type="title"/>
          </p:nvPr>
        </p:nvSpPr>
        <p:spPr>
          <a:xfrm>
            <a:off x="457200" y="185743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</a:pPr>
            <a:r xmlns:a="http://schemas.openxmlformats.org/drawingml/2006/main">
              <a:rPr lang="sk"/>
              <a:t>ÚVOD</a:t>
            </a:r>
            <a:endParaRPr xmlns:a="http://schemas.openxmlformats.org/drawingml/2006/main"/>
          </a:p>
        </p:txBody>
      </p:sp>
      <p:sp>
        <p:nvSpPr>
          <p:cNvPr id="108" name="Google Shape;108;p3"/>
          <p:cNvSpPr txBox="1"/>
          <p:nvPr>
            <p:ph idx="1" type="body"/>
          </p:nvPr>
        </p:nvSpPr>
        <p:spPr>
          <a:xfrm>
            <a:off x="457200" y="179292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2727"/>
              <a:buNone/>
            </a:pPr>
            <a:r xmlns:a="http://schemas.openxmlformats.org/drawingml/2006/main">
              <a:t/>
            </a:r>
            <a:endParaRPr xmlns:a="http://schemas.openxmlformats.org/drawingml/2006/main" sz="3850" u="sng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r xmlns:a="http://schemas.openxmlformats.org/drawingml/2006/main">
              <a:t/>
            </a:r>
            <a:endParaRPr xmlns:a="http://schemas.openxmlformats.org/drawingml/2006/main" sz="12800" u="sng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r xmlns:a="http://schemas.openxmlformats.org/drawingml/2006/main">
              <a:rPr lang="sk" sz="12800">
                <a:solidFill>
                  <a:srgbClr val="66C0C4"/>
                </a:solidFill>
              </a:rPr>
              <a:t>Sociálna ekonomika</a:t>
            </a:r>
            <a:endParaRPr xmlns:a="http://schemas.openxmlformats.org/drawingml/2006/main" sz="12800">
              <a:solidFill>
                <a:srgbClr val="66C0C4"/>
              </a:solidFill>
            </a:endParaRPr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r xmlns:a="http://schemas.openxmlformats.org/drawingml/2006/main">
              <a:t/>
            </a:r>
            <a:endParaRPr xmlns:a="http://schemas.openxmlformats.org/drawingml/2006/main" b="0" sz="12800"/>
          </a:p>
          <a:p>
            <a:pPr xmlns:a="http://schemas.openxmlformats.org/drawingml/2006/main" indent="-4318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 xmlns:a="http://schemas.openxmlformats.org/drawingml/2006/main">
              <a:rPr lang="sk" sz="12800"/>
              <a:t>Definícia</a:t>
            </a:r>
            <a:endParaRPr xmlns:a="http://schemas.openxmlformats.org/drawingml/2006/main" sz="12800"/>
          </a:p>
          <a:p>
            <a:pPr xmlns:a="http://schemas.openxmlformats.org/drawingml/2006/main" indent="-4318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 xmlns:a="http://schemas.openxmlformats.org/drawingml/2006/main">
              <a:rPr lang="sk" sz="12800"/>
              <a:t>Typológia</a:t>
            </a:r>
            <a:endParaRPr xmlns:a="http://schemas.openxmlformats.org/drawingml/2006/main" sz="12800"/>
          </a:p>
          <a:p>
            <a:pPr xmlns:a="http://schemas.openxmlformats.org/drawingml/2006/main" indent="-4318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 xmlns:a="http://schemas.openxmlformats.org/drawingml/2006/main">
              <a:rPr lang="sk" sz="12800"/>
              <a:t>Ciele</a:t>
            </a:r>
            <a:endParaRPr xmlns:a="http://schemas.openxmlformats.org/drawingml/2006/main" sz="128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7142"/>
              <a:buNone/>
            </a:pPr>
            <a:r xmlns:a="http://schemas.openxmlformats.org/drawingml/2006/main">
              <a:t/>
            </a:r>
            <a:endParaRPr xmlns:a="http://schemas.openxmlformats.org/drawingml/2006/main" sz="2800" u="sng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 xmlns:a="http://schemas.openxmlformats.org/drawingml/2006/main">
              <a:t/>
            </a:r>
            <a:endParaRPr xmlns:a="http://schemas.openxmlformats.org/drawingml/2006/main" sz="2800" u="sng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br>
              <a:rPr lang="en-GB" sz="2800" u="sng"/>
            </a:br>
            <a:endParaRPr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e4caeb1a0d_0_8"/>
          <p:cNvSpPr txBox="1"/>
          <p:nvPr>
            <p:ph type="title"/>
          </p:nvPr>
        </p:nvSpPr>
        <p:spPr>
          <a:xfrm>
            <a:off x="1885950" y="383249"/>
            <a:ext cx="4362600" cy="1141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 xmlns:a="http://schemas.openxmlformats.org/drawingml/2006/main">
              <a:rPr lang="sk"/>
              <a:t>Čo sú sociálne podniky?</a:t>
            </a:r>
            <a:endParaRPr xmlns:a="http://schemas.openxmlformats.org/drawingml/2006/main"/>
          </a:p>
        </p:txBody>
      </p:sp>
      <p:sp>
        <p:nvSpPr>
          <p:cNvPr id="241" name="Google Shape;241;g1e4caeb1a0d_0_8"/>
          <p:cNvSpPr txBox="1"/>
          <p:nvPr>
            <p:ph idx="1" type="body"/>
          </p:nvPr>
        </p:nvSpPr>
        <p:spPr>
          <a:xfrm>
            <a:off x="426925" y="159122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1800"/>
              <a:t>Sociálne podniky zakladajú jednotlivci alebo skupiny motivované víziou sociálnej zmeny a ich cieľom je reagovať na sociálne alebo environmentálne problémy, akými sú chudoba, nezamestnanosť, ochrana životného prostredia, verejné zdravie alebo prístup k vzdelaniu.</a:t>
            </a:r>
            <a:endParaRPr xmlns:a="http://schemas.openxmlformats.org/drawingml/2006/main" sz="1800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sz="1800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sz="160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1800"/>
              <a:t>Sociálne podniky sa ukázali ako účinný model na riešenie sociálnych a environmentálnych výziev a vytváranie pozitívneho vplyvu na spoločnosť. Okrem toho môžu zohrávať dôležitú úlohu pri zlepšovaní udržateľnosti svojho obchodného modelu a spoločnosti vo všeobecnosti prijatím zodpovedných obchodných praktík, ako je znižovanie emisií skleníkových plynov, využívanie obnoviteľnej energie alebo podpora udržateľných a etických postupov vo výrobných procesoch.</a:t>
            </a:r>
            <a:endParaRPr xmlns:a="http://schemas.openxmlformats.org/drawingml/2006/main" sz="18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1e4caeb1a0d_0_8"/>
          <p:cNvSpPr/>
          <p:nvPr/>
        </p:nvSpPr>
        <p:spPr>
          <a:xfrm>
            <a:off x="4075525" y="2970075"/>
            <a:ext cx="322800" cy="7968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xmlns:a="http://schemas.openxmlformats.org/drawingml/2006/main"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 xmlns:a="http://schemas.openxmlformats.org/drawingml/2006/main">
              <a:t/>
            </a:r>
            <a:endParaRPr xmlns:a="http://schemas.openxmlformats.org/drawingml/2006/main"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e4caeb1a0d_0_20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3600">
              <a:solidFill>
                <a:srgbClr val="66C0C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i="1" lang="sk" sz="4600">
                <a:solidFill>
                  <a:srgbClr val="66C0C4"/>
                </a:solidFill>
              </a:rPr>
              <a:t>Výzvy a príležitosti sociálnych podnikov</a:t>
            </a:r>
            <a:endParaRPr xmlns:a="http://schemas.openxmlformats.org/drawingml/2006/main" i="1" sz="4600">
              <a:solidFill>
                <a:srgbClr val="66C0C4"/>
              </a:solidFill>
            </a:endParaRPr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3600">
              <a:solidFill>
                <a:srgbClr val="66C0C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e4caeb1a0d_0_26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3800"/>
              <a:t>Výzvy:</a:t>
            </a:r>
            <a:endParaRPr xmlns:a="http://schemas.openxmlformats.org/drawingml/2006/main" sz="3800"/>
          </a:p>
        </p:txBody>
      </p:sp>
      <p:sp>
        <p:nvSpPr>
          <p:cNvPr id="255" name="Google Shape;255;g1e4caeb1a0d_0_26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400"/>
              <a:t>Tu sú niektoré z hlavných výziev, ktorým môžu sociálne podniky čeliť:</a:t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sz="1800"/>
          </a:p>
          <a:p>
            <a:pPr xmlns:a="http://schemas.openxmlformats.org/drawingml/2006/main" indent="-34290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AutoNum type="arabicPeriod"/>
            </a:pPr>
            <a:r xmlns:a="http://schemas.openxmlformats.org/drawingml/2006/main">
              <a:rPr lang="sk" sz="1800">
                <a:solidFill>
                  <a:srgbClr val="398F98"/>
                </a:solidFill>
              </a:rPr>
              <a:t>Finančná udržateľnosť:</a:t>
            </a:r>
            <a:r xmlns:a="http://schemas.openxmlformats.org/drawingml/2006/main">
              <a:rPr b="0" lang="sk" sz="1800"/>
              <a:t> </a:t>
            </a:r>
            <a:r xmlns:a="http://schemas.openxmlformats.org/drawingml/2006/main">
              <a:rPr lang="sk" sz="1800"/>
              <a:t>Sociálne podniky čelia výzve nájsť rovnováhu medzi sledovaním svojich sociálnych cieľov a vytváraním udržateľných príjmov, aby sa zabezpečilo ich prežitie a rast. Mať solídny obchodný model a efektívne finančné riadenie je nevyhnutné na zabezpečenie dlhodobej udržateľnosti.</a:t>
            </a:r>
            <a:endParaRPr xmlns:a="http://schemas.openxmlformats.org/drawingml/2006/main" sz="1800"/>
          </a:p>
          <a:p>
            <a:pPr xmlns:a="http://schemas.openxmlformats.org/drawingml/2006/main" indent="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1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 xmlns:a="http://schemas.openxmlformats.org/drawingml/2006/main">
              <a:rPr lang="sk" sz="1800"/>
              <a:t>2. </a:t>
            </a:r>
            <a:r xmlns:a="http://schemas.openxmlformats.org/drawingml/2006/main">
              <a:rPr lang="sk" sz="1800">
                <a:solidFill>
                  <a:srgbClr val="398F98"/>
                </a:solidFill>
              </a:rPr>
              <a:t>Prístup k financovaniu:</a:t>
            </a:r>
            <a:r xmlns:a="http://schemas.openxmlformats.org/drawingml/2006/main">
              <a:rPr b="0" lang="sk" sz="1800"/>
              <a:t> </a:t>
            </a:r>
            <a:r xmlns:a="http://schemas.openxmlformats.org/drawingml/2006/main">
              <a:rPr lang="sk" sz="1800"/>
              <a:t>Sociálne podniky môžu mať problémy s prístupom k primeraným financiám. Tradičné finančné inštitúcie sa často zdráhajú poskytovať financie podnikom na sociálne účely, pretože ich môžu považovať za rizikovejšie alebo menej ziskové.</a:t>
            </a:r>
            <a:endParaRPr xmlns:a="http://schemas.openxmlformats.org/drawingml/2006/main" sz="1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e4caeb1a0d_0_51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>
              <a:solidFill>
                <a:srgbClr val="398F9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b="0" lang="sk"/>
              <a:t>3 </a:t>
            </a:r>
            <a:r xmlns:a="http://schemas.openxmlformats.org/drawingml/2006/main">
              <a:rPr lang="sk"/>
              <a:t>. </a:t>
            </a:r>
            <a:r xmlns:a="http://schemas.openxmlformats.org/drawingml/2006/main">
              <a:rPr lang="sk">
                <a:solidFill>
                  <a:srgbClr val="398F98"/>
                </a:solidFill>
              </a:rPr>
              <a:t>Meranie sociálneho vplyvu: </a:t>
            </a:r>
            <a:r xmlns:a="http://schemas.openxmlformats.org/drawingml/2006/main">
              <a:rPr lang="sk"/>
              <a:t>Ďalšou výzvou pre sociálne podniky je meranie a preukazovanie ich sociálneho vplyvu. Presné a dôveryhodné určenie efektívnosti ich sociálnych aktivít môže byť zložité a vyžaduje si vhodné nástroje a metódy.</a:t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b="0" lang="sk"/>
              <a:t>4.</a:t>
            </a:r>
            <a:r xmlns:a="http://schemas.openxmlformats.org/drawingml/2006/main">
              <a:rPr lang="sk"/>
              <a:t> </a:t>
            </a:r>
            <a:r xmlns:a="http://schemas.openxmlformats.org/drawingml/2006/main">
              <a:rPr lang="sk">
                <a:solidFill>
                  <a:srgbClr val="398F98"/>
                </a:solidFill>
              </a:rPr>
              <a:t>Spolupráca a partnerstvo:</a:t>
            </a:r>
            <a:r xmlns:a="http://schemas.openxmlformats.org/drawingml/2006/main">
              <a:rPr b="0" lang="sk"/>
              <a:t> </a:t>
            </a:r>
            <a:r xmlns:a="http://schemas.openxmlformats.org/drawingml/2006/main">
              <a:rPr lang="sk"/>
              <a:t>Sociálne podniky môžu ťažiť zo spolupráce s inými organizáciami vo verejnom aj súkromnom sektore s cieľom účinnejšie riešiť spoločenské výzvy. Budovanie zmysluplných partnerstiev a riadenie dynamiky spolupráce však môže byť zložité a časovo náročné a náročné na zdroje.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e4caeb1a0d_0_39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b="0" lang="sk"/>
              <a:t>5. </a:t>
            </a:r>
            <a:r xmlns:a="http://schemas.openxmlformats.org/drawingml/2006/main">
              <a:rPr lang="sk">
                <a:solidFill>
                  <a:srgbClr val="398F98"/>
                </a:solidFill>
              </a:rPr>
              <a:t>Prekonávanie systémového odporu a bariér:</a:t>
            </a:r>
            <a:r xmlns:a="http://schemas.openxmlformats.org/drawingml/2006/main">
              <a:rPr b="0" lang="sk"/>
              <a:t> </a:t>
            </a:r>
            <a:r xmlns:a="http://schemas.openxmlformats.org/drawingml/2006/main">
              <a:rPr lang="sk"/>
              <a:t>Sociálni podnikatelia často čelia odporu zakorenených sociálnych systémov, štruktúr a noriem. Prekonávanie systémových bariér a budovanie podpory pre ich iniciatívy si často vyžaduje vytrvalosť, obhajobu a strategickú komunikáciu.</a:t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b="0" lang="sk"/>
              <a:t>6. </a:t>
            </a:r>
            <a:r xmlns:a="http://schemas.openxmlformats.org/drawingml/2006/main">
              <a:rPr lang="sk">
                <a:solidFill>
                  <a:srgbClr val="398F98"/>
                </a:solidFill>
              </a:rPr>
              <a:t>Zvládnite zložitosť a neistotu:</a:t>
            </a:r>
            <a:r xmlns:a="http://schemas.openxmlformats.org/drawingml/2006/main">
              <a:rPr b="0" lang="sk">
                <a:solidFill>
                  <a:srgbClr val="398F98"/>
                </a:solidFill>
              </a:rPr>
              <a:t> </a:t>
            </a:r>
            <a:r xmlns:a="http://schemas.openxmlformats.org/drawingml/2006/main">
              <a:rPr lang="sk"/>
              <a:t>Riešenie sociálnych a environmentálnych výziev môže byť zložité a mnohostranné. Sociálni podnikatelia často pracujú v dynamických a neistých kontextoch, kde ich prácu ovplyvňujú viaceré vzájomne prepojené faktory. Prispôsobenie sa meniacim sa okolnostiam, riadenie rizík a prijímanie informovaných rozhodnutí v zložitých prostrediach môže byť náročné.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e4caeb1a0d_0_57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/>
              <a:t>Príležitosť:</a:t>
            </a:r>
            <a:endParaRPr xmlns:a="http://schemas.openxmlformats.org/drawingml/2006/main"/>
          </a:p>
        </p:txBody>
      </p:sp>
      <p:sp>
        <p:nvSpPr>
          <p:cNvPr id="274" name="Google Shape;274;g1e4caeb1a0d_0_57"/>
          <p:cNvSpPr txBox="1"/>
          <p:nvPr>
            <p:ph idx="1" type="body"/>
          </p:nvPr>
        </p:nvSpPr>
        <p:spPr>
          <a:xfrm>
            <a:off x="507625" y="17627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r xmlns:a="http://schemas.openxmlformats.org/drawingml/2006/main">
              <a:rPr lang="sk"/>
              <a:t>Sociálne podniky ponúkajú širokú škálu príležitostí na vytvorenie pozitívneho sociálneho vplyvu a ekonomickej udržateľnosti.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7647"/>
              <a:buNone/>
            </a:pPr>
            <a:r xmlns:a="http://schemas.openxmlformats.org/drawingml/2006/main">
              <a:rPr lang="sk" sz="1800"/>
              <a:t>Tu sú niektoré z príležitostí, ktoré môžu sociálne podniky využiť </a:t>
            </a:r>
            <a:r xmlns:a="http://schemas.openxmlformats.org/drawingml/2006/main">
              <a:rPr lang="sk"/>
              <a:t>: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17182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0000"/>
              <a:buChar char="●"/>
            </a:pPr>
            <a:r xmlns:a="http://schemas.openxmlformats.org/drawingml/2006/main">
              <a:rPr lang="sk">
                <a:solidFill>
                  <a:srgbClr val="398F98"/>
                </a:solidFill>
              </a:rPr>
              <a:t>Partnerstvá s organizáciami a vládnymi agentúrami: </a:t>
            </a:r>
            <a:r xmlns:a="http://schemas.openxmlformats.org/drawingml/2006/main">
              <a:rPr lang="sk"/>
              <a:t>Sociálne podniky môžu spolupracovať s neziskovými organizáciami, vládnymi agentúrami a inými sociálnymi podnikmi, aby spoločne pracovali na spoločných cieľoch. Tieto spolupráce môžu viesť k synergiám, zdieľaniu zdrojov a väčšiemu sociálnemu vplyvu.</a:t>
            </a:r>
            <a:endParaRPr xmlns:a="http://schemas.openxmlformats.org/drawingml/2006/main"/>
          </a:p>
          <a:p>
            <a:pPr xmlns:a="http://schemas.openxmlformats.org/drawingml/2006/main" indent="0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r xmlns:a="http://schemas.openxmlformats.org/drawingml/2006/main">
              <a:t/>
            </a:r>
            <a:endParaRPr xmlns:a="http://schemas.openxmlformats.org/drawingml/2006/main" b="0"/>
          </a:p>
          <a:p>
            <a:pPr xmlns:a="http://schemas.openxmlformats.org/drawingml/2006/main" indent="-317182" lvl="0" marL="45720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0000"/>
              <a:buFont typeface="Calibri"/>
              <a:buChar char="●"/>
            </a:pPr>
            <a:r xmlns:a="http://schemas.openxmlformats.org/drawingml/2006/main">
              <a:rPr lang="sk">
                <a:solidFill>
                  <a:srgbClr val="398F98"/>
                </a:solidFill>
              </a:rPr>
              <a:t>Účasť vo výberových konaniach a programoch financovania </a:t>
            </a:r>
            <a:r xmlns:a="http://schemas.openxmlformats.org/drawingml/2006/main">
              <a:rPr b="0" lang="sk">
                <a:solidFill>
                  <a:srgbClr val="398F98"/>
                </a:solidFill>
              </a:rPr>
              <a:t>:</a:t>
            </a:r>
            <a:r xmlns:a="http://schemas.openxmlformats.org/drawingml/2006/main">
              <a:rPr lang="sk"/>
              <a:t> </a:t>
            </a:r>
            <a:r xmlns:a="http://schemas.openxmlformats.org/drawingml/2006/main">
              <a:rPr b="0" lang="sk"/>
              <a:t>Existuje </a:t>
            </a:r>
            <a:r xmlns:a="http://schemas.openxmlformats.org/drawingml/2006/main">
              <a:rPr lang="sk"/>
              <a:t>mnoho výziev na predkladanie ponúk a špecifických programov financovania pre sociálne podniky na miestnej aj medzinárodnej úrovni. Účasť na takýchto výzvach môže poskytnúť sociálnym podnikom možnosť získať finančné prostriedky, mentorstvo a podporu na rozvoj a realizáciu ich nápadov.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r xmlns:a="http://schemas.openxmlformats.org/drawingml/2006/main">
              <a:t/>
            </a:r>
            <a:endParaRPr xmlns:a="http://schemas.openxmlformats.org/drawingml/2006/main" b="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r xmlns:a="http://schemas.openxmlformats.org/drawingml/2006/main">
              <a:t/>
            </a:r>
            <a:endParaRPr xmlns:a="http://schemas.openxmlformats.org/drawingml/2006/main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e4caeb1a0d_0_63"/>
          <p:cNvSpPr txBox="1"/>
          <p:nvPr>
            <p:ph type="title"/>
          </p:nvPr>
        </p:nvSpPr>
        <p:spPr>
          <a:xfrm>
            <a:off x="3190325" y="-1521432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81" name="Google Shape;281;g1e4caeb1a0d_0_63"/>
          <p:cNvSpPr txBox="1"/>
          <p:nvPr>
            <p:ph idx="1" type="body"/>
          </p:nvPr>
        </p:nvSpPr>
        <p:spPr>
          <a:xfrm>
            <a:off x="537875" y="16820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-342900" lvl="0" marL="45720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 xmlns:a="http://schemas.openxmlformats.org/drawingml/2006/main">
              <a:rPr lang="sk">
                <a:solidFill>
                  <a:srgbClr val="398F98"/>
                </a:solidFill>
              </a:rPr>
              <a:t>Inovatívne riešenia sociálnych problémov: </a:t>
            </a:r>
            <a:r xmlns:a="http://schemas.openxmlformats.org/drawingml/2006/main">
              <a:rPr lang="sk"/>
              <a:t>Sociálne podniky majú potenciál vyvíjať inovatívne riešenia sociálnych problémov, akými sú prístup k vzdelávaniu, zdraviu, životnému prostrediu, sociálnemu začleneniu a mnohým ďalším. Môžu vytvárať produkty alebo služby, ktoré riešia tieto problémy efektívne a trvalo udržateľným spôsobom.</a:t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42900" lvl="0" marL="457200" rtl="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Char char="●"/>
            </a:pPr>
            <a:r xmlns:a="http://schemas.openxmlformats.org/drawingml/2006/main">
              <a:rPr lang="sk">
                <a:solidFill>
                  <a:srgbClr val="398F98"/>
                </a:solidFill>
              </a:rPr>
              <a:t>Vytváranie sietí a budovanie komunity:</a:t>
            </a:r>
            <a:r xmlns:a="http://schemas.openxmlformats.org/drawingml/2006/main">
              <a:rPr b="0" lang="sk"/>
              <a:t> </a:t>
            </a:r>
            <a:r xmlns:a="http://schemas.openxmlformats.org/drawingml/2006/main">
              <a:rPr lang="sk"/>
              <a:t>Sociálne podniky ponúkajú možnosť vytvárať siete a komunity ľudí s podobnými hodnotami a cieľmi. Tieto siete môžu uľahčiť výmenu poznatkov, spoluprácu a vzájomnú podporu.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4caeb1a0d_0_69"/>
          <p:cNvSpPr txBox="1"/>
          <p:nvPr>
            <p:ph type="title"/>
          </p:nvPr>
        </p:nvSpPr>
        <p:spPr>
          <a:xfrm>
            <a:off x="2501150" y="574875"/>
            <a:ext cx="52197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 xmlns:a="http://schemas.openxmlformats.org/drawingml/2006/main">
              <a:rPr lang="sk"/>
              <a:t>Závery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  <p:sp>
        <p:nvSpPr>
          <p:cNvPr id="288" name="Google Shape;288;g1e4caeb1a0d_0_69"/>
          <p:cNvSpPr txBox="1"/>
          <p:nvPr>
            <p:ph idx="1" type="body"/>
          </p:nvPr>
        </p:nvSpPr>
        <p:spPr>
          <a:xfrm>
            <a:off x="457200" y="17929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 sz="1800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1800"/>
              <a:t>Napriek mnohým výzvam zohrávajú sociálni podnikatelia kľúčovú úlohu </a:t>
            </a:r>
            <a:r xmlns:a="http://schemas.openxmlformats.org/drawingml/2006/main">
              <a:rPr i="1" lang="sk" sz="1800"/>
              <a:t>pri podpore pozitívnych zmien a inovácií.</a:t>
            </a:r>
            <a:endParaRPr xmlns:a="http://schemas.openxmlformats.org/drawingml/2006/main" i="1" sz="1800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i="1" sz="1800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 xmlns:a="http://schemas.openxmlformats.org/drawingml/2006/main">
              <a:rPr i="1" lang="sk" sz="1800"/>
              <a:t>Ich odhodlanie a odolnosť </a:t>
            </a:r>
            <a:r xmlns:a="http://schemas.openxmlformats.org/drawingml/2006/main">
              <a:rPr lang="sk" sz="1800"/>
              <a:t>pomáhajú riešiť spoločenské problémy, podporujú trvalo udržateľný rozvoj a formujú inkluzívnejšie a spravodlivejšie ekonomiky.</a:t>
            </a:r>
            <a:endParaRPr xmlns:a="http://schemas.openxmlformats.org/drawingml/2006/main" sz="18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e4caeb1a0d_0_32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3000">
                <a:solidFill>
                  <a:srgbClr val="66C0C4"/>
                </a:solidFill>
              </a:rPr>
              <a:t>Referencie</a:t>
            </a:r>
            <a:endParaRPr xmlns:a="http://schemas.openxmlformats.org/drawingml/2006/main" sz="3000">
              <a:solidFill>
                <a:srgbClr val="66C0C4"/>
              </a:solidFill>
            </a:endParaRPr>
          </a:p>
        </p:txBody>
      </p:sp>
      <p:sp>
        <p:nvSpPr>
          <p:cNvPr id="295" name="Google Shape;295;g1e4caeb1a0d_0_32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Polidori S., Lori M. (2023), Sociálne podniky: organizácie sociálnej ekonomiky v rozvoji území a komunít, Rím, Inapp, WP, 102 &lt; </a:t>
            </a:r>
            <a:r xmlns:a="http://schemas.openxmlformats.org/drawingml/2006/main" xmlns:r="http://schemas.openxmlformats.org/officeDocument/2006/relationships">
              <a:rPr lang="sk" u="sng">
                <a:solidFill>
                  <a:schemeClr val="hlink"/>
                </a:solidFill>
                <a:hlinkClick r:id="rId3"/>
              </a:rPr>
              <a:t>https://oa.inapp.org/xmlui/handle/ 20.500.12916 /3895 </a:t>
            </a:r>
            <a:r xmlns:a="http://schemas.openxmlformats.org/drawingml/2006/main">
              <a:rPr lang="sk"/>
              <a:t>&gt;</a:t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Európska komisia (2021), Akčný plán pre sociálnu ekonomiku</a:t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https://ec.europa.eu/social/main.jsp?catId=1537&amp;langId=en.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89d97b41e_1_0"/>
          <p:cNvSpPr txBox="1"/>
          <p:nvPr>
            <p:ph type="title"/>
          </p:nvPr>
        </p:nvSpPr>
        <p:spPr>
          <a:xfrm>
            <a:off x="1028700" y="463925"/>
            <a:ext cx="6470100" cy="119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2800"/>
              <a:t>DEFINUJTE SOCIÁLNU EKONOMIKU</a:t>
            </a:r>
            <a:endParaRPr xmlns:a="http://schemas.openxmlformats.org/drawingml/2006/main" sz="2800"/>
          </a:p>
        </p:txBody>
      </p:sp>
      <p:sp>
        <p:nvSpPr>
          <p:cNvPr id="115" name="Google Shape;115;g2589d97b41e_1_0"/>
          <p:cNvSpPr txBox="1"/>
          <p:nvPr>
            <p:ph idx="1" type="body"/>
          </p:nvPr>
        </p:nvSpPr>
        <p:spPr>
          <a:xfrm>
            <a:off x="457200" y="16975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400"/>
              <a:t>Sociálna ekonomika je koncept, ktorý sa vyvinul v priebehu času ako reakcia na špecifické hospodárske a sociálne výzvy.</a:t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400"/>
              <a:t>Predstavuje alternatívny ekonomický model, v ktorom sú sociálne a environmentálne ciele spolu s finančnými stredobodom záujmu.</a:t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55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b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589d97b41e_1_87"/>
          <p:cNvSpPr txBox="1"/>
          <p:nvPr>
            <p:ph type="title"/>
          </p:nvPr>
        </p:nvSpPr>
        <p:spPr>
          <a:xfrm>
            <a:off x="1599350" y="-1025157"/>
            <a:ext cx="5791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/>
              <a:t>…</a:t>
            </a:r>
            <a:endParaRPr xmlns:a="http://schemas.openxmlformats.org/drawingml/2006/main"/>
          </a:p>
        </p:txBody>
      </p:sp>
      <p:sp>
        <p:nvSpPr>
          <p:cNvPr id="122" name="Google Shape;122;g2589d97b41e_1_87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400"/>
              <a:t>Veľmi komplexná definícia poskytnutá talianskym </a:t>
            </a:r>
            <a:r xmlns:a="http://schemas.openxmlformats.org/drawingml/2006/main">
              <a:rPr lang="sk" sz="2400" u="sng"/>
              <a:t>ministerstvom práce a sociálnej politiky </a:t>
            </a:r>
            <a:r xmlns:a="http://schemas.openxmlformats.org/drawingml/2006/main">
              <a:rPr lang="sk" sz="2400"/>
              <a:t>je takáto:</a:t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400"/>
              <a:t>„Sociálnu ekonomiku charakterizujú neziskové a sociálne prospešné aktivity, ktoré vykonávajú organizácie tretieho sektora konajúce na základe princípov reciprocity a demokracie.“</a:t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589d97b41e_1_6"/>
          <p:cNvSpPr txBox="1"/>
          <p:nvPr>
            <p:ph type="title"/>
          </p:nvPr>
        </p:nvSpPr>
        <p:spPr>
          <a:xfrm>
            <a:off x="457200" y="705975"/>
            <a:ext cx="6854700" cy="895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3000"/>
              <a:t>VZNIK SOCIÁLNEJ </a:t>
            </a:r>
            <a:r xmlns:a="http://schemas.openxmlformats.org/drawingml/2006/main">
              <a:rPr lang="sk" sz="3000">
                <a:latin typeface="Calibri"/>
                <a:ea typeface="Calibri"/>
                <a:cs typeface="Calibri"/>
                <a:sym typeface="Calibri"/>
              </a:rPr>
              <a:t>EKONOMIKY</a:t>
            </a:r>
            <a:endParaRPr xmlns:a="http://schemas.openxmlformats.org/drawingml/2006/main"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2589d97b41e_1_6"/>
          <p:cNvSpPr txBox="1"/>
          <p:nvPr>
            <p:ph idx="1" type="body"/>
          </p:nvPr>
        </p:nvSpPr>
        <p:spPr>
          <a:xfrm>
            <a:off x="457200" y="1774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1800"/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1800">
              <a:latin typeface="Calibri"/>
              <a:ea typeface="Calibri"/>
              <a:cs typeface="Calibri"/>
              <a:sym typeface="Calibri"/>
            </a:endParaRPr>
          </a:p>
          <a:p>
            <a:pPr xmlns:a="http://schemas.openxmlformats.org/drawingml/2006/main" indent="0" lvl="0" marL="0" rtl="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 sz="2300"/>
              <a:t>Sociálna ekonomika má korene, ktoré siahajú do rôznych historických kontextov a krajín. Je ťažké určiť jediný presný pôvod tohto konceptu, pretože bol vyvinutý v reakcii na špecifické ekonomické a sociálne výzvy, ktorým v priebehu času čelili rôzne komunity.</a:t>
            </a:r>
            <a:endParaRPr xmlns:a="http://schemas.openxmlformats.org/drawingml/2006/main" sz="2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589d97b41e_1_81"/>
          <p:cNvSpPr txBox="1"/>
          <p:nvPr>
            <p:ph type="title"/>
          </p:nvPr>
        </p:nvSpPr>
        <p:spPr>
          <a:xfrm>
            <a:off x="413175" y="207743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3000"/>
              <a:t>Aké sú základné princípy sociálnej ekonomiky?</a:t>
            </a:r>
            <a:endParaRPr xmlns:a="http://schemas.openxmlformats.org/drawingml/2006/main" sz="3000"/>
          </a:p>
        </p:txBody>
      </p:sp>
      <p:sp>
        <p:nvSpPr>
          <p:cNvPr id="136" name="Google Shape;136;g2589d97b41e_1_81"/>
          <p:cNvSpPr txBox="1"/>
          <p:nvPr>
            <p:ph idx="1" type="body"/>
          </p:nvPr>
        </p:nvSpPr>
        <p:spPr>
          <a:xfrm>
            <a:off x="544325" y="2330925"/>
            <a:ext cx="7620000" cy="40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-3810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r xmlns:a="http://schemas.openxmlformats.org/drawingml/2006/main">
              <a:rPr lang="sk" sz="2400"/>
              <a:t>Demokratická účasť</a:t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 xmlns:a="http://schemas.openxmlformats.org/drawingml/2006/main">
              <a:rPr lang="sk" sz="2400"/>
              <a:t>2. Solidarita</a:t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2400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 xmlns:a="http://schemas.openxmlformats.org/drawingml/2006/main">
              <a:rPr lang="sk" sz="2400"/>
              <a:t>3. Pozornosť k potrebám komunity</a:t>
            </a:r>
            <a:endParaRPr xmlns:a="http://schemas.openxmlformats.org/drawingml/2006/main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89d97b41e_1_34"/>
          <p:cNvSpPr txBox="1"/>
          <p:nvPr>
            <p:ph type="title"/>
          </p:nvPr>
        </p:nvSpPr>
        <p:spPr>
          <a:xfrm>
            <a:off x="0" y="220150"/>
            <a:ext cx="6032400" cy="1359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-4064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6C0C4"/>
              </a:buClr>
              <a:buSzPts val="2800"/>
              <a:buAutoNum type="arabicPeriod"/>
            </a:pPr>
            <a:r xmlns:a="http://schemas.openxmlformats.org/drawingml/2006/main">
              <a:rPr lang="sk" sz="2800" u="sng"/>
              <a:t>Demokratická </a:t>
            </a:r>
            <a:r xmlns:a="http://schemas.openxmlformats.org/drawingml/2006/main">
              <a:rPr lang="sk" sz="2800" u="sng">
                <a:solidFill>
                  <a:srgbClr val="66C0C4"/>
                </a:solidFill>
              </a:rPr>
              <a:t>účasť</a:t>
            </a:r>
            <a:endParaRPr xmlns:a="http://schemas.openxmlformats.org/drawingml/2006/main" sz="2800" u="sng">
              <a:solidFill>
                <a:srgbClr val="66C0C4"/>
              </a:solidFill>
            </a:endParaRPr>
          </a:p>
        </p:txBody>
      </p:sp>
      <p:sp>
        <p:nvSpPr>
          <p:cNvPr id="143" name="Google Shape;143;g2589d97b41e_1_34"/>
          <p:cNvSpPr txBox="1"/>
          <p:nvPr>
            <p:ph idx="1" type="body"/>
          </p:nvPr>
        </p:nvSpPr>
        <p:spPr>
          <a:xfrm>
            <a:off x="501225" y="2278650"/>
            <a:ext cx="7620000" cy="37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rPr lang="sk"/>
              <a:t>Demokratická participácia je pojem, ktorý označuje aktívnu účasť občanov na demokratických rozhodnutiach a procesoch spoločnosti. V demokracii sa demokratická participácia považuje za základnú hodnotu, pretože umožňuje občanom ovplyvňovať verejné politiky a vyjadrovať svoje názory a preferencie.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589d97b41e_1_40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2800" u="sng"/>
              <a:t>2. Solidarita</a:t>
            </a:r>
            <a:endParaRPr xmlns:a="http://schemas.openxmlformats.org/drawingml/2006/main" sz="2800" u="sng"/>
          </a:p>
        </p:txBody>
      </p:sp>
      <p:sp>
        <p:nvSpPr>
          <p:cNvPr id="150" name="Google Shape;150;g2589d97b41e_1_40"/>
          <p:cNvSpPr txBox="1"/>
          <p:nvPr>
            <p:ph idx="1" type="body"/>
          </p:nvPr>
        </p:nvSpPr>
        <p:spPr>
          <a:xfrm>
            <a:off x="512250" y="16865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xmlns:a="http://schemas.openxmlformats.org/drawingml/2006/main" indent="-349250" lvl="0" marL="45720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900"/>
              <a:buChar char="●"/>
            </a:pPr>
            <a:r xmlns:a="http://schemas.openxmlformats.org/drawingml/2006/main">
              <a:rPr lang="sk" sz="1900"/>
              <a:t>Solidarita je základným princípom sociálnych ekonomík, ktoré kladú dôraz na cieľ vytvoriť pozitívny sociálny vplyv a podporiť blahobyt jednotlivcov a komunít, a nie len honbu za ziskom.</a:t>
            </a:r>
            <a:endParaRPr xmlns:a="http://schemas.openxmlformats.org/drawingml/2006/main" sz="1900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 xmlns:a="http://schemas.openxmlformats.org/drawingml/2006/main">
              <a:t/>
            </a:r>
            <a:endParaRPr xmlns:a="http://schemas.openxmlformats.org/drawingml/2006/main" sz="1900"/>
          </a:p>
          <a:p>
            <a:pPr xmlns:a="http://schemas.openxmlformats.org/drawingml/2006/main" indent="-342900" lvl="0" marL="45720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Char char="●"/>
            </a:pPr>
            <a:r xmlns:a="http://schemas.openxmlformats.org/drawingml/2006/main">
              <a:rPr lang="sk" sz="1900"/>
              <a:t>Princíp solidarity v sociálnej ekonomike znamená, že zainteresovaní ľudia sa navzájom podporujú tým, že spolupracujú na dosahovaní spoločných cieľov. Tento princíp je založený na vedomí, že spolupráca a vzájomná pomoc sú nevyhnutné na riešenie sociálnych a ekonomických výziev a vytvorenie spravodlivejšieho a inkluzívnejšieho hospodárstva.</a:t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589d97b41e_1_52"/>
          <p:cNvSpPr txBox="1"/>
          <p:nvPr>
            <p:ph type="title"/>
          </p:nvPr>
        </p:nvSpPr>
        <p:spPr>
          <a:xfrm>
            <a:off x="517700" y="19306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3600"/>
              <a:buNone/>
            </a:pPr>
            <a:r xmlns:a="http://schemas.openxmlformats.org/drawingml/2006/main">
              <a:rPr lang="sk" sz="2400" u="sng">
                <a:solidFill>
                  <a:srgbClr val="66C0C4"/>
                </a:solidFill>
              </a:rPr>
              <a:t>3. Pozornosť k potrebám komunity</a:t>
            </a:r>
            <a:endParaRPr xmlns:a="http://schemas.openxmlformats.org/drawingml/2006/main" sz="2400" u="sng">
              <a:solidFill>
                <a:srgbClr val="66C0C4"/>
              </a:solidFill>
            </a:endParaRPr>
          </a:p>
        </p:txBody>
      </p:sp>
      <p:sp>
        <p:nvSpPr>
          <p:cNvPr id="157" name="Google Shape;157;g2589d97b41e_1_52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xmlns:a="http://schemas.openxmlformats.org/drawingml/2006/main" indent="-334327" lvl="0" marL="45720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ct val="90000"/>
              <a:buChar char="●"/>
            </a:pPr>
            <a:r xmlns:a="http://schemas.openxmlformats.org/drawingml/2006/main">
              <a:rPr lang="sk"/>
              <a:t>Pozornosť na potreby komunity je ďalším ústredným princípom sociálnej ekonomiky. Organizácie v tomto sektore sa zameriavajú na vytváranie produktov alebo služieb, ktoré sú užitočné pre komunitu, v ktorej pôsobia, a reagujú na skutočné potreby ľudí.</a:t>
            </a:r>
            <a:endParaRPr xmlns:a="http://schemas.openxmlformats.org/drawingml/2006/main"/>
          </a:p>
          <a:p>
            <a:pPr xmlns:a="http://schemas.openxmlformats.org/drawingml/2006/main" indent="0" lvl="0" marL="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ct val="900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  <a:p>
            <a:pPr xmlns:a="http://schemas.openxmlformats.org/drawingml/2006/main" indent="-334327" lvl="0" marL="457200" rtl="0" algn="just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ct val="90000"/>
              <a:buChar char="●"/>
            </a:pPr>
            <a:r xmlns:a="http://schemas.openxmlformats.org/drawingml/2006/main">
              <a:rPr lang="sk"/>
              <a:t>Tiež sa snažia budovať pozitívne vzťahy s komunitou tým, že spolupracujú na riešení sociálnych a environmentálnych problémov, čím zlepšujú kvalitu života ľudí.</a:t>
            </a:r>
            <a:endParaRPr xmlns:a="http://schemas.openxmlformats.org/drawingml/2006/main"/>
          </a:p>
          <a:p>
            <a:pPr xmlns:a="http://schemas.openxmlformats.org/drawingml/2006/main"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0000"/>
              <a:buNone/>
            </a:pPr>
            <a:r xmlns:a="http://schemas.openxmlformats.org/drawingml/2006/main">
              <a:t/>
            </a:r>
            <a:endParaRPr xmlns:a="http://schemas.openxmlformats.org/drawingml/2006/mai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Základné">
  <a:themeElements>
    <a:clrScheme name="Blue Green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ív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2019-02-10T21:49:04Z</dcterms:created>
  <dc:creator>Zuzana Palková</dc:creator>
</cp:coreProperties>
</file>